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KPFjC4liUeEm7rG12DBzfyRAT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tamica.grant/viz/HeartDiseaseMap/Dashboard2?publish=y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tamica.grant/viz/HeartDiseaseDashboard_16865090898880/Dashboard1?publish=ye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52d4a07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52d4a0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52d4a07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52d4a0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52d4a0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52d4a0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52d4a07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52d4a0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52d4a07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52d4a0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0a48b8d1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0a48b8d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survey contributors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Drinking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4.18%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Stroke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16.03%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18.02%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Disease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12.62%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Cancer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18.19%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152d4a07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152d4a0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Diseases of the heart map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Heart Disease Map | Tableau Public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152d4a070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152d4a07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Dashboard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Heart Disease Dashboard | Tableau Public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" name="Google Shape;20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kamilpytlak/personal-key-indicators-of-heart-disease?resource=download&amp;select=heart_2020_cleaned.csv" TargetMode="External"/><Relationship Id="rId4" Type="http://schemas.openxmlformats.org/officeDocument/2006/relationships/hyperlink" Target="https://chronicdata.cdc.gov/Heart-Disease-Stroke-Prevention/National-Vital-Statistics-System-NVSS-National-Car/kztq-p2jf" TargetMode="External"/><Relationship Id="rId11" Type="http://schemas.openxmlformats.org/officeDocument/2006/relationships/image" Target="../media/image4.png"/><Relationship Id="rId10" Type="http://schemas.openxmlformats.org/officeDocument/2006/relationships/hyperlink" Target="https://www.tableau.com" TargetMode="External"/><Relationship Id="rId9" Type="http://schemas.openxmlformats.org/officeDocument/2006/relationships/hyperlink" Target="https://imbalanced-learn.org/stable/references/generated/imblearn.over_sampling.SMOTE.html" TargetMode="External"/><Relationship Id="rId5" Type="http://schemas.openxmlformats.org/officeDocument/2006/relationships/hyperlink" Target="http://opendatacommons.org/licenses/dbcl/1.0/" TargetMode="External"/><Relationship Id="rId6" Type="http://schemas.openxmlformats.org/officeDocument/2006/relationships/hyperlink" Target="https://www.bing.com/images/create" TargetMode="External"/><Relationship Id="rId7" Type="http://schemas.openxmlformats.org/officeDocument/2006/relationships/hyperlink" Target="http://www.openai.com" TargetMode="External"/><Relationship Id="rId8" Type="http://schemas.openxmlformats.org/officeDocument/2006/relationships/hyperlink" Target="https://scikit-learn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-276225" y="-219075"/>
            <a:ext cx="10839450" cy="12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Can We Predict Heart Disease?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91625" y="4703100"/>
            <a:ext cx="3044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Jacob Darmofal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Vincent Elequin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Tamica Grant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Isidore Lozano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639975" y="3963525"/>
            <a:ext cx="15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52d4a070_0_16"/>
          <p:cNvSpPr txBox="1"/>
          <p:nvPr>
            <p:ph idx="1" type="body"/>
          </p:nvPr>
        </p:nvSpPr>
        <p:spPr>
          <a:xfrm>
            <a:off x="424700" y="1825625"/>
            <a:ext cx="10515600" cy="43512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The data showed that there is an imbalance in the number of heart disease records, indicating an uneven distribution of data between people with and without heart disease (only 8.56% of the test population was positive for Heart Disease).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This can greatly bias the trained model's prediction of heart disease.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The datasets only provided US data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Data only looked at heart disease as a whole</a:t>
            </a:r>
            <a:endParaRPr sz="2900">
              <a:solidFill>
                <a:srgbClr val="1F2328"/>
              </a:solidFill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Different kinds of diagnosis for heart disease</a:t>
            </a:r>
            <a:endParaRPr sz="2900">
              <a:solidFill>
                <a:srgbClr val="1F2328"/>
              </a:solidFill>
            </a:endParaRPr>
          </a:p>
        </p:txBody>
      </p:sp>
      <p:sp>
        <p:nvSpPr>
          <p:cNvPr id="147" name="Google Shape;147;g25152d4a070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</a:t>
            </a:r>
            <a:r>
              <a:rPr lang="en-US"/>
              <a:t>ations</a:t>
            </a:r>
            <a:endParaRPr/>
          </a:p>
        </p:txBody>
      </p:sp>
      <p:pic>
        <p:nvPicPr>
          <p:cNvPr id="148" name="Google Shape;148;g25152d4a070_0_16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9470725" y="4136725"/>
            <a:ext cx="2721275" cy="27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52d4a070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/>
              <a:t>Conclusions</a:t>
            </a:r>
            <a:endParaRPr sz="7100"/>
          </a:p>
        </p:txBody>
      </p:sp>
      <p:sp>
        <p:nvSpPr>
          <p:cNvPr id="154" name="Google Shape;154;g25152d4a070_0_30"/>
          <p:cNvSpPr txBox="1"/>
          <p:nvPr/>
        </p:nvSpPr>
        <p:spPr>
          <a:xfrm>
            <a:off x="1642100" y="1979425"/>
            <a:ext cx="8910600" cy="283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We found that there are several factors that can be used to predict Heart Disease: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combination of age, race and sex identified 47.56% of patients having Heart Disease are white males over 50 years of age.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52d4a070_0_36"/>
          <p:cNvSpPr txBox="1"/>
          <p:nvPr>
            <p:ph type="title"/>
          </p:nvPr>
        </p:nvSpPr>
        <p:spPr>
          <a:xfrm>
            <a:off x="6664275" y="5034150"/>
            <a:ext cx="5413800" cy="13419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152d4a070_0_1"/>
          <p:cNvSpPr txBox="1"/>
          <p:nvPr>
            <p:ph idx="1" type="body"/>
          </p:nvPr>
        </p:nvSpPr>
        <p:spPr>
          <a:xfrm>
            <a:off x="797850" y="1798225"/>
            <a:ext cx="10515600" cy="38898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Using CDC survey data from 2000 to 2020 of 400,000</a:t>
            </a:r>
            <a:r>
              <a:rPr lang="en-US" sz="2900">
                <a:solidFill>
                  <a:srgbClr val="1F2328"/>
                </a:solidFill>
              </a:rPr>
              <a:t> </a:t>
            </a:r>
            <a:r>
              <a:rPr lang="en-US" sz="2900">
                <a:solidFill>
                  <a:srgbClr val="1F2328"/>
                </a:solidFill>
              </a:rPr>
              <a:t>adults.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We intend to collect and analyze the data to build machine learning models to understand which characteristics (gender, age, race/ethnicity, etc.) to predict heart disease risk factors.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Using Pandas, Matplotlib, and PostgreSQL to visualize mortality predictions.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Determine if there are high risk populations geographically </a:t>
            </a:r>
            <a:endParaRPr sz="2900">
              <a:solidFill>
                <a:srgbClr val="1F2328"/>
              </a:solidFill>
            </a:endParaRPr>
          </a:p>
        </p:txBody>
      </p:sp>
      <p:sp>
        <p:nvSpPr>
          <p:cNvPr id="92" name="Google Shape;92;g25152d4a070_0_1"/>
          <p:cNvSpPr txBox="1"/>
          <p:nvPr>
            <p:ph type="title"/>
          </p:nvPr>
        </p:nvSpPr>
        <p:spPr>
          <a:xfrm>
            <a:off x="797850" y="619500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Objective</a:t>
            </a:r>
            <a:endParaRPr sz="4700"/>
          </a:p>
        </p:txBody>
      </p:sp>
      <p:pic>
        <p:nvPicPr>
          <p:cNvPr id="93" name="Google Shape;93;g25152d4a07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750" y="0"/>
            <a:ext cx="2498250" cy="2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52d4a070_0_11"/>
          <p:cNvSpPr txBox="1"/>
          <p:nvPr>
            <p:ph idx="1" type="body"/>
          </p:nvPr>
        </p:nvSpPr>
        <p:spPr>
          <a:xfrm>
            <a:off x="762000" y="2313575"/>
            <a:ext cx="10515600" cy="44235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7185" lvl="0" marL="457200" rtl="0" algn="l">
              <a:lnSpc>
                <a:spcPct val="87916"/>
              </a:lnSpc>
              <a:spcBef>
                <a:spcPts val="1800"/>
              </a:spcBef>
              <a:spcAft>
                <a:spcPts val="0"/>
              </a:spcAft>
              <a:buSzPts val="1710"/>
              <a:buChar char="•"/>
            </a:pPr>
            <a:r>
              <a:rPr lang="en-US" sz="171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Personal Key Indicators of Heart Disease | Kaggle</a:t>
            </a:r>
            <a:r>
              <a:rPr lang="en-US" sz="1710">
                <a:solidFill>
                  <a:srgbClr val="1F2328"/>
                </a:solidFill>
              </a:rPr>
              <a:t> </a:t>
            </a:r>
            <a:endParaRPr sz="1710">
              <a:solidFill>
                <a:srgbClr val="1F2328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Heart Disease Stroke Prevention Vital Statistics from CDC (</a:t>
            </a:r>
            <a:r>
              <a:rPr lang="en-US" sz="171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https://chronicdata.cdc.gov/Heart-Disease-Stroke-Prevention/National-Vital-Statistics-System-NVSS-National-Car/kztq-p2jf</a:t>
            </a:r>
            <a:r>
              <a:rPr lang="en-US" sz="1710">
                <a:solidFill>
                  <a:srgbClr val="1F3863"/>
                </a:solidFill>
              </a:rPr>
              <a:t>) 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1" marL="9144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Clr>
                <a:srgbClr val="1F3863"/>
              </a:buClr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The above databases are made available under the Open Database License: http://opendatacommons.org/licenses/odbl/1.0/. Any rights in individual contents of the database are licensed under the Database Contents License: </a:t>
            </a:r>
            <a:r>
              <a:rPr lang="en-US" sz="1710" u="sng">
                <a:solidFill>
                  <a:schemeClr val="hlink"/>
                </a:solidFill>
                <a:hlinkClick r:id="rId5"/>
              </a:rPr>
              <a:t>http://opendatacommons.org/licenses/dbcl/1.0/</a:t>
            </a:r>
            <a:r>
              <a:rPr lang="en-US" sz="1710">
                <a:solidFill>
                  <a:srgbClr val="1F3863"/>
                </a:solidFill>
              </a:rPr>
              <a:t> </a:t>
            </a:r>
            <a:endParaRPr sz="1710">
              <a:solidFill>
                <a:srgbClr val="1F3863"/>
              </a:solidFill>
            </a:endParaRPr>
          </a:p>
          <a:p>
            <a:pPr indent="0" lvl="0" marL="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Microsoft Bing for pics </a:t>
            </a:r>
            <a:r>
              <a:rPr lang="en-US" sz="1710" u="sng">
                <a:solidFill>
                  <a:schemeClr val="hlink"/>
                </a:solidFill>
                <a:hlinkClick r:id="rId6"/>
              </a:rPr>
              <a:t>https://www.bing.com/images/create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ChatGPT (</a:t>
            </a:r>
            <a:r>
              <a:rPr lang="en-US" sz="1710" u="sng">
                <a:solidFill>
                  <a:schemeClr val="hlink"/>
                </a:solidFill>
                <a:hlinkClick r:id="rId7"/>
              </a:rPr>
              <a:t>www.openai.com</a:t>
            </a:r>
            <a:r>
              <a:rPr lang="en-US" sz="1710">
                <a:solidFill>
                  <a:srgbClr val="1F3863"/>
                </a:solidFill>
              </a:rPr>
              <a:t>)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Neural Networks </a:t>
            </a:r>
            <a:r>
              <a:rPr lang="en-US" sz="1710" u="sng">
                <a:solidFill>
                  <a:schemeClr val="hlink"/>
                </a:solidFill>
                <a:hlinkClick r:id="rId8"/>
              </a:rPr>
              <a:t>https://scikit-learn.org/</a:t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Imbalanced Learn </a:t>
            </a:r>
            <a:r>
              <a:rPr lang="en-US" sz="1710" u="sng">
                <a:solidFill>
                  <a:schemeClr val="hlink"/>
                </a:solidFill>
                <a:hlinkClick r:id="rId9"/>
              </a:rPr>
              <a:t>https://imbalanced-learn.org/stable/references/generated/imblearn.over_sampling.SMOTE.html</a:t>
            </a:r>
            <a:r>
              <a:rPr lang="en-US" sz="1710">
                <a:solidFill>
                  <a:srgbClr val="1F3863"/>
                </a:solidFill>
              </a:rPr>
              <a:t> 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Tableau </a:t>
            </a:r>
            <a:r>
              <a:rPr lang="en-US" sz="1710" u="sng">
                <a:solidFill>
                  <a:schemeClr val="hlink"/>
                </a:solidFill>
                <a:hlinkClick r:id="rId10"/>
              </a:rPr>
              <a:t>https://www.tableau.com</a:t>
            </a:r>
            <a:endParaRPr sz="1360">
              <a:solidFill>
                <a:srgbClr val="1F3863"/>
              </a:solidFill>
            </a:endParaRPr>
          </a:p>
          <a:p>
            <a:pPr indent="0" lvl="0" marL="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130">
              <a:solidFill>
                <a:srgbClr val="1F2328"/>
              </a:solidFill>
            </a:endParaRPr>
          </a:p>
        </p:txBody>
      </p:sp>
      <p:sp>
        <p:nvSpPr>
          <p:cNvPr id="99" name="Google Shape;99;g25152d4a07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Resources</a:t>
            </a:r>
            <a:endParaRPr sz="4700"/>
          </a:p>
        </p:txBody>
      </p:sp>
      <p:pic>
        <p:nvPicPr>
          <p:cNvPr id="100" name="Google Shape;100;g25152d4a070_0_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" y="0"/>
            <a:ext cx="2167201" cy="22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553" y="1767900"/>
            <a:ext cx="4832722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>
            <p:ph type="title"/>
          </p:nvPr>
        </p:nvSpPr>
        <p:spPr>
          <a:xfrm>
            <a:off x="204544" y="76200"/>
            <a:ext cx="11529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</a:rPr>
              <a:t>Evaluating Contributors with Spark</a:t>
            </a:r>
            <a:endParaRPr b="1" sz="6000"/>
          </a:p>
        </p:txBody>
      </p:sp>
      <p:sp>
        <p:nvSpPr>
          <p:cNvPr id="107" name="Google Shape;107;p2"/>
          <p:cNvSpPr txBox="1"/>
          <p:nvPr>
            <p:ph idx="2" type="body"/>
          </p:nvPr>
        </p:nvSpPr>
        <p:spPr>
          <a:xfrm>
            <a:off x="5886451" y="1767898"/>
            <a:ext cx="2562224" cy="37851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Contributors as they effect Total patients polled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Smoking – 5.01%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Drinking – 0.357%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Stroke – 1.37%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Difficulty Walking – 3.14%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Asthma – 1.54%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Kidney Disease 1.08%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Diabetic – 2.85%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Skin Cancer – 1.56%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8667751" y="1767935"/>
            <a:ext cx="2562300" cy="37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Contributors per total patients with Heart Disease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Drinking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4.18%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Stroke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16.03%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18.02%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Disease -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12.62%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Cancer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18.19%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6915150" y="5991225"/>
            <a:ext cx="333375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8.56% of the test population was positive for Heart Disease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290" y="5185723"/>
            <a:ext cx="8176969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6750" y="1531225"/>
            <a:ext cx="6554549" cy="2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353125" y="199425"/>
            <a:ext cx="104496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Neural Network Model Accuracy</a:t>
            </a:r>
            <a:endParaRPr b="1" sz="6000"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350" y="2192710"/>
            <a:ext cx="5134676" cy="20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0a48b8d1c_0_16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23" name="Google Shape;123;g250a48b8d1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00" y="767350"/>
            <a:ext cx="6665850" cy="58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50a48b8d1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5" y="1613625"/>
            <a:ext cx="4711875" cy="50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52d4a070_0_21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30" name="Google Shape;130;g25152d4a07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" y="171550"/>
            <a:ext cx="11968201" cy="6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52d4a070_0_43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36" name="Google Shape;136;g25152d4a070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4670"/>
            <a:ext cx="12039601" cy="63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0" y="0"/>
            <a:ext cx="12080400" cy="13545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47.46% of of patients that were identified as having Heart Disease are white men over 50 (12,991Ttl)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2023-06-08T22:48:39Z</dcterms:created>
  <dc:creator>Vincent Elequin</dc:creator>
</cp:coreProperties>
</file>